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76" r:id="rId2"/>
    <p:sldId id="258" r:id="rId3"/>
    <p:sldId id="260" r:id="rId4"/>
    <p:sldId id="262" r:id="rId5"/>
    <p:sldId id="263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18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C875367-655A-4691-800E-9C93576E31F4}" type="datetimeFigureOut">
              <a:rPr lang="ru-RU" smtClean="0"/>
              <a:t>14.05.2016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69C0AC02-F801-49D6-BBEB-93B5EB2FD025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619872"/>
          </a:xfrm>
        </p:spPr>
        <p:txBody>
          <a:bodyPr/>
          <a:lstStyle/>
          <a:p>
            <a:pPr algn="ctr"/>
            <a:r>
              <a:rPr lang="en-US" b="1" dirty="0" err="1">
                <a:effectLst/>
              </a:rPr>
              <a:t>Muhim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va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nomuhim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o’zgaruvchilar</a:t>
            </a:r>
            <a:r>
              <a:rPr lang="en-US" b="1" dirty="0">
                <a:effectLst/>
              </a:rPr>
              <a:t>. </a:t>
            </a:r>
            <a:r>
              <a:rPr lang="en-US" b="1" dirty="0" err="1">
                <a:effectLst/>
              </a:rPr>
              <a:t>Elementar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Bul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funktsiyalari</a:t>
            </a:r>
            <a:r>
              <a:rPr lang="en-US" b="1" dirty="0">
                <a:effectLst/>
              </a:rPr>
              <a:t>. </a:t>
            </a:r>
            <a:r>
              <a:rPr lang="en-US" b="1" dirty="0" err="1">
                <a:effectLst/>
              </a:rPr>
              <a:t>Mantiqiy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amallar</a:t>
            </a:r>
            <a:r>
              <a:rPr lang="en-US" b="1" dirty="0">
                <a:effectLst/>
              </a:rPr>
              <a:t>. </a:t>
            </a:r>
            <a:r>
              <a:rPr lang="en-US" b="1" dirty="0" err="1">
                <a:effectLst/>
              </a:rPr>
              <a:t>Mantiqiy</a:t>
            </a:r>
            <a:r>
              <a:rPr lang="en-US" b="1" dirty="0">
                <a:effectLst/>
              </a:rPr>
              <a:t> </a:t>
            </a:r>
            <a:r>
              <a:rPr lang="en-US" b="1" dirty="0" err="1">
                <a:effectLst/>
              </a:rPr>
              <a:t>elementlar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580435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3000" y="1214438"/>
            <a:ext cx="8001000" cy="4000500"/>
          </a:xfrm>
        </p:spPr>
        <p:txBody>
          <a:bodyPr>
            <a:normAutofit fontScale="77500" lnSpcReduction="20000"/>
          </a:bodyPr>
          <a:lstStyle/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dirty="0" smtClean="0"/>
              <a:t>Ф={f</a:t>
            </a:r>
            <a:r>
              <a:rPr lang="uz-Latn-UZ" baseline="-25000" dirty="0" smtClean="0"/>
              <a:t>1</a:t>
            </a:r>
            <a:r>
              <a:rPr lang="uz-Latn-UZ" dirty="0" smtClean="0"/>
              <a:t>,f</a:t>
            </a:r>
            <a:r>
              <a:rPr lang="uz-Latn-UZ" baseline="-25000" dirty="0" smtClean="0"/>
              <a:t>2</a:t>
            </a:r>
            <a:r>
              <a:rPr lang="uz-Latn-UZ" dirty="0" smtClean="0"/>
              <a:t>,...,f</a:t>
            </a:r>
            <a:r>
              <a:rPr lang="uz-Latn-UZ" baseline="-25000" dirty="0" smtClean="0"/>
              <a:t>n</a:t>
            </a:r>
            <a:r>
              <a:rPr lang="uz-Latn-UZ" dirty="0" smtClean="0"/>
              <a:t>} Bul funksiyalar to’plami berilgan bo’lsin.</a:t>
            </a:r>
          </a:p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b="1" u="sng" dirty="0" smtClean="0"/>
              <a:t>Ta’rif</a:t>
            </a:r>
            <a:r>
              <a:rPr lang="uz-Latn-UZ" dirty="0" smtClean="0"/>
              <a:t>Ф to’plam ustida aniqlangan formula deb, F(Ф)=f(t</a:t>
            </a:r>
            <a:r>
              <a:rPr lang="uz-Latn-UZ" baseline="-25000" dirty="0" smtClean="0"/>
              <a:t>1</a:t>
            </a:r>
            <a:r>
              <a:rPr lang="uz-Latn-UZ" dirty="0" smtClean="0"/>
              <a:t>,t</a:t>
            </a:r>
            <a:r>
              <a:rPr lang="uz-Latn-UZ" baseline="-25000" dirty="0" smtClean="0"/>
              <a:t>2</a:t>
            </a:r>
            <a:r>
              <a:rPr lang="uz-Latn-UZ" dirty="0" smtClean="0"/>
              <a:t>,...,t</a:t>
            </a:r>
            <a:r>
              <a:rPr lang="uz-Latn-UZ" baseline="-25000" dirty="0" smtClean="0"/>
              <a:t>n</a:t>
            </a:r>
            <a:r>
              <a:rPr lang="uz-Latn-UZ" dirty="0" smtClean="0"/>
              <a:t>) ifodaga aytiladi, bu yerda fϵФ va t</a:t>
            </a:r>
            <a:r>
              <a:rPr lang="uz-Latn-UZ" baseline="-25000" dirty="0" smtClean="0"/>
              <a:t>i</a:t>
            </a:r>
            <a:r>
              <a:rPr lang="uz-Latn-UZ" dirty="0" smtClean="0"/>
              <a:t>Ф ustidagi yoki o’zgaruvchi, yoki formula.</a:t>
            </a:r>
          </a:p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dirty="0" smtClean="0"/>
              <a:t>Ф to’plam bazis, f tashqi funksiya, t</a:t>
            </a:r>
            <a:r>
              <a:rPr lang="uz-Latn-UZ" baseline="-25000" dirty="0" smtClean="0"/>
              <a:t>i</a:t>
            </a:r>
            <a:r>
              <a:rPr lang="uz-Latn-UZ" dirty="0" smtClean="0"/>
              <a:t> lar esa qism formulalar deyiladi. Har qanday F formulaga bir qiymatli biror f Bul funksiyasi mos keladi. Bu holda F formula f funksiyani ifodalaydi deyiladi va f=funcF ko’rinishida belgilanadi.</a:t>
            </a:r>
          </a:p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dirty="0" smtClean="0"/>
              <a:t>	Bazis funksiyalarini chinlik jadvalini bilgan holda, bu formula ifodalaydigan funksiyaning chinlik jadvalini hisoblashimiz mumkin.</a:t>
            </a:r>
            <a:endParaRPr lang="uz-Latn-UZ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Рисунок 1"/>
          <p:cNvPicPr>
            <a:picLocks noChangeAspect="1" noChangeArrowheads="1"/>
          </p:cNvPicPr>
          <p:nvPr/>
        </p:nvPicPr>
        <p:blipFill>
          <a:blip r:embed="rId2"/>
          <a:srcRect l="19774" t="54247" r="11662" b="7988"/>
          <a:stretch>
            <a:fillRect/>
          </a:stretch>
        </p:blipFill>
        <p:spPr bwMode="auto">
          <a:xfrm>
            <a:off x="539552" y="1196752"/>
            <a:ext cx="8064500" cy="436966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Рисунок 1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 l="19263" t="24852" r="15147" b="17160"/>
          <a:stretch>
            <a:fillRect/>
          </a:stretch>
        </p:blipFill>
        <p:spPr bwMode="auto">
          <a:xfrm>
            <a:off x="467544" y="692696"/>
            <a:ext cx="8143875" cy="50006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Рисунок 2"/>
          <p:cNvPicPr>
            <a:picLocks noChangeAspect="1" noChangeArrowheads="1"/>
          </p:cNvPicPr>
          <p:nvPr/>
        </p:nvPicPr>
        <p:blipFill>
          <a:blip r:embed="rId2">
            <a:lum contrast="10000"/>
          </a:blip>
          <a:srcRect l="20274" t="24408" r="14082" b="12131"/>
          <a:stretch>
            <a:fillRect/>
          </a:stretch>
        </p:blipFill>
        <p:spPr bwMode="auto">
          <a:xfrm>
            <a:off x="539552" y="692696"/>
            <a:ext cx="8072437" cy="557212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Рисунок 2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 l="20921" t="23965" r="13490" b="9467"/>
          <a:stretch>
            <a:fillRect/>
          </a:stretch>
        </p:blipFill>
        <p:spPr bwMode="auto">
          <a:xfrm>
            <a:off x="1000125" y="285750"/>
            <a:ext cx="8143875" cy="57864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Рисунок 3"/>
          <p:cNvPicPr>
            <a:picLocks noChangeAspect="1" noChangeArrowheads="1"/>
          </p:cNvPicPr>
          <p:nvPr/>
        </p:nvPicPr>
        <p:blipFill>
          <a:blip r:embed="rId2"/>
          <a:srcRect l="18431" t="32544" r="15482" b="9468"/>
          <a:stretch>
            <a:fillRect/>
          </a:stretch>
        </p:blipFill>
        <p:spPr bwMode="auto">
          <a:xfrm>
            <a:off x="611560" y="980728"/>
            <a:ext cx="8143875" cy="51435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1"/>
          <p:cNvPicPr>
            <a:picLocks noChangeAspect="1" noChangeArrowheads="1"/>
          </p:cNvPicPr>
          <p:nvPr/>
        </p:nvPicPr>
        <p:blipFill>
          <a:blip r:embed="rId2"/>
          <a:srcRect l="25395" t="33255" r="19080" b="21780"/>
          <a:stretch>
            <a:fillRect/>
          </a:stretch>
        </p:blipFill>
        <p:spPr bwMode="auto">
          <a:xfrm>
            <a:off x="1071563" y="285750"/>
            <a:ext cx="8072437" cy="5286375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Рисунок 1"/>
          <p:cNvPicPr>
            <a:picLocks noChangeAspect="1" noChangeArrowheads="1"/>
          </p:cNvPicPr>
          <p:nvPr/>
        </p:nvPicPr>
        <p:blipFill>
          <a:blip r:embed="rId2"/>
          <a:srcRect l="23576" t="51775" r="19806" b="12721"/>
          <a:stretch>
            <a:fillRect/>
          </a:stretch>
        </p:blipFill>
        <p:spPr bwMode="auto">
          <a:xfrm>
            <a:off x="1000125" y="642938"/>
            <a:ext cx="8072438" cy="45005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algn="ctr"/>
            <a:r>
              <a:rPr lang="en-US" sz="9400" dirty="0" err="1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  <a:ea typeface="+mj-ea"/>
                <a:cs typeface="+mj-cs"/>
              </a:rPr>
              <a:t>Reja</a:t>
            </a:r>
            <a:r>
              <a:rPr lang="en-US" sz="9400" dirty="0" smtClean="0">
                <a:solidFill>
                  <a:srgbClr val="FF0000"/>
                </a:solidFill>
                <a:effectLst>
                  <a:outerShdw blurRad="50000" dist="30000" dir="5400000" algn="tl" rotWithShape="0">
                    <a:srgbClr val="000000">
                      <a:alpha val="30000"/>
                    </a:srgbClr>
                  </a:outerShdw>
                </a:effectLst>
                <a:latin typeface="Gill Sans MT"/>
                <a:ea typeface="+mj-ea"/>
                <a:cs typeface="+mj-cs"/>
              </a:rPr>
              <a:t>:</a:t>
            </a:r>
          </a:p>
          <a:p>
            <a:pPr marL="595313" indent="-514350" algn="ctr">
              <a:buFont typeface="Gill Sans MT"/>
              <a:buAutoNum type="arabicPeriod"/>
            </a:pPr>
            <a:r>
              <a:rPr lang="uz-Latn-UZ" sz="4800" dirty="0" smtClean="0"/>
              <a:t>Bul funksiyalar, ularning usullari. Bul funksiyalari soni. Bul algebrasi.</a:t>
            </a:r>
          </a:p>
          <a:p>
            <a:pPr marL="595313" indent="-514350" algn="ctr">
              <a:buFont typeface="Gill Sans MT"/>
              <a:buAutoNum type="arabicPeriod"/>
            </a:pPr>
            <a:r>
              <a:rPr lang="uz-Latn-UZ" sz="4800" dirty="0" smtClean="0"/>
              <a:t>Ahamiyatli va ahamiyatsiz o’zgaruvchilar</a:t>
            </a:r>
          </a:p>
          <a:p>
            <a:pPr marL="595313" indent="-514350" algn="ctr">
              <a:buFont typeface="Gill Sans MT"/>
              <a:buAutoNum type="arabicPeriod"/>
            </a:pPr>
            <a:r>
              <a:rPr lang="uz-Latn-UZ" sz="4800" dirty="0" smtClean="0"/>
              <a:t>Bul funksiyalarning formulalar orqali amalga oshirilishi</a:t>
            </a:r>
          </a:p>
          <a:p>
            <a:pPr marL="595313" indent="-514350" algn="ctr">
              <a:buFont typeface="Gill Sans MT"/>
              <a:buAutoNum type="arabicPeriod"/>
            </a:pPr>
            <a:r>
              <a:rPr lang="uz-Latn-UZ" sz="4800" dirty="0" smtClean="0"/>
              <a:t>Ikkilamchi funksiyalar.  Ikkilamchi prinsipi</a:t>
            </a:r>
          </a:p>
          <a:p>
            <a:pPr algn="ctr"/>
            <a:endParaRPr lang="ru-RU" sz="48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928662" y="357166"/>
            <a:ext cx="710989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Mantiqiy</a:t>
            </a:r>
            <a:r>
              <a:rPr 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 </a:t>
            </a:r>
            <a:r>
              <a:rPr lang="en-US" sz="5400" b="1" cap="all" spc="0" dirty="0" err="1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amallar</a:t>
            </a:r>
            <a:endParaRPr lang="ru-RU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313" y="285750"/>
            <a:ext cx="7497762" cy="928688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uz-Latn-UZ" dirty="0" smtClean="0">
                <a:solidFill>
                  <a:schemeClr val="tx2">
                    <a:satMod val="130000"/>
                  </a:schemeClr>
                </a:solidFill>
                <a:latin typeface="Times New Roman" pitchFamily="18" charset="0"/>
                <a:cs typeface="Times New Roman" pitchFamily="18" charset="0"/>
              </a:rPr>
              <a:t>1-savolga javob:</a:t>
            </a:r>
            <a:r>
              <a:rPr lang="uz-Latn-UZ" dirty="0" smtClean="0">
                <a:solidFill>
                  <a:schemeClr val="tx2">
                    <a:satMod val="130000"/>
                  </a:schemeClr>
                </a:solidFill>
              </a:rPr>
              <a:t/>
            </a:r>
            <a:br>
              <a:rPr lang="uz-Latn-UZ" dirty="0" smtClean="0">
                <a:solidFill>
                  <a:schemeClr val="tx2">
                    <a:satMod val="130000"/>
                  </a:schemeClr>
                </a:solidFill>
              </a:rPr>
            </a:br>
            <a:endParaRPr lang="uz-Latn-UZ" dirty="0">
              <a:solidFill>
                <a:schemeClr val="tx2">
                  <a:satMod val="130000"/>
                </a:schemeClr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357313" y="1143000"/>
            <a:ext cx="7497762" cy="5214938"/>
          </a:xfrm>
        </p:spPr>
        <p:txBody>
          <a:bodyPr>
            <a:normAutofit fontScale="85000" lnSpcReduction="20000"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z-Latn-UZ" dirty="0" smtClean="0"/>
              <a:t>Ma’lumki, mantiqiy amallar mulohazalar algebrasi nuqtai nazardan chinlik jadvallari bilan to’liq xarakterlanadi. Agarda funskiyaning jadval shaklda berilishini esga olsak, u vaqtda mulohazalar algebrasida ham funksiya tushunchasini aniqlashimiz mumkin.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z-Latn-UZ" b="1" u="sng" dirty="0" smtClean="0"/>
              <a:t>Ta’rif</a:t>
            </a:r>
            <a:r>
              <a:rPr lang="uz-Latn-UZ" dirty="0" smtClean="0"/>
              <a:t>. x</a:t>
            </a:r>
            <a:r>
              <a:rPr lang="uz-Latn-UZ" baseline="-25000" dirty="0" smtClean="0"/>
              <a:t>1</a:t>
            </a:r>
            <a:r>
              <a:rPr lang="uz-Latn-UZ" dirty="0" smtClean="0"/>
              <a:t>, x</a:t>
            </a:r>
            <a:r>
              <a:rPr lang="uz-Latn-UZ" baseline="-25000" dirty="0" smtClean="0"/>
              <a:t>2</a:t>
            </a:r>
            <a:r>
              <a:rPr lang="uz-Latn-UZ" dirty="0" smtClean="0"/>
              <a:t>, … ,x</a:t>
            </a:r>
            <a:r>
              <a:rPr lang="uz-Latn-UZ" baseline="-25000" dirty="0" smtClean="0"/>
              <a:t>n</a:t>
            </a:r>
            <a:r>
              <a:rPr lang="uz-Latn-UZ" dirty="0" smtClean="0"/>
              <a:t> mulohazalar algerbasining x</a:t>
            </a:r>
            <a:r>
              <a:rPr lang="uz-Latn-UZ" baseline="-25000" dirty="0" smtClean="0"/>
              <a:t>1</a:t>
            </a:r>
            <a:r>
              <a:rPr lang="uz-Latn-UZ" dirty="0" smtClean="0"/>
              <a:t>, x</a:t>
            </a:r>
            <a:r>
              <a:rPr lang="uz-Latn-UZ" baseline="-25000" dirty="0" smtClean="0"/>
              <a:t>2</a:t>
            </a:r>
            <a:r>
              <a:rPr lang="uz-Latn-UZ" dirty="0" smtClean="0"/>
              <a:t>, … ,x</a:t>
            </a:r>
            <a:r>
              <a:rPr lang="uz-Latn-UZ" baseline="-25000" dirty="0" smtClean="0"/>
              <a:t>n</a:t>
            </a:r>
            <a:r>
              <a:rPr lang="uz-Latn-UZ" dirty="0" smtClean="0"/>
              <a:t>argumentli f(x</a:t>
            </a:r>
            <a:r>
              <a:rPr lang="uz-Latn-UZ" baseline="-25000" dirty="0" smtClean="0"/>
              <a:t>1</a:t>
            </a:r>
            <a:r>
              <a:rPr lang="uz-Latn-UZ" dirty="0" smtClean="0"/>
              <a:t>, x</a:t>
            </a:r>
            <a:r>
              <a:rPr lang="uz-Latn-UZ" baseline="-25000" dirty="0" smtClean="0"/>
              <a:t>2</a:t>
            </a:r>
            <a:r>
              <a:rPr lang="uz-Latn-UZ" dirty="0" smtClean="0"/>
              <a:t>, … ,x</a:t>
            </a:r>
            <a:r>
              <a:rPr lang="uz-Latn-UZ" baseline="-25000" dirty="0" smtClean="0"/>
              <a:t>n</a:t>
            </a:r>
            <a:r>
              <a:rPr lang="uz-Latn-UZ" dirty="0" smtClean="0"/>
              <a:t>) funksiyasi deb nol va bir qiymat qabul funksiyaga aytiladi va uning x</a:t>
            </a:r>
            <a:r>
              <a:rPr lang="uz-Latn-UZ" baseline="-25000" dirty="0" smtClean="0"/>
              <a:t>1</a:t>
            </a:r>
            <a:r>
              <a:rPr lang="uz-Latn-UZ" dirty="0" smtClean="0"/>
              <a:t>, x</a:t>
            </a:r>
            <a:r>
              <a:rPr lang="uz-Latn-UZ" baseline="-25000" dirty="0" smtClean="0"/>
              <a:t>2</a:t>
            </a:r>
            <a:r>
              <a:rPr lang="uz-Latn-UZ" dirty="0" smtClean="0"/>
              <a:t>, … ,x</a:t>
            </a:r>
            <a:r>
              <a:rPr lang="uz-Latn-UZ" baseline="-25000" dirty="0" smtClean="0"/>
              <a:t>n</a:t>
            </a:r>
            <a:r>
              <a:rPr lang="uz-Latn-UZ" dirty="0" smtClean="0"/>
              <a:t>argumentlari ham nol va bir qiymatlar qabul qilinadi.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r>
              <a:rPr lang="uz-Latn-UZ" b="1" u="sng" dirty="0" smtClean="0"/>
              <a:t>Ta’rif</a:t>
            </a:r>
            <a:r>
              <a:rPr lang="uz-Latn-UZ" dirty="0" smtClean="0"/>
              <a:t>. F:{0,1}</a:t>
            </a:r>
            <a:r>
              <a:rPr lang="uz-Latn-UZ" baseline="30000" dirty="0" smtClean="0"/>
              <a:t>n </a:t>
            </a:r>
            <a:r>
              <a:rPr lang="uz-Latn-UZ" dirty="0" smtClean="0"/>
              <a:t>-&gt; {o,1} funksiya mantiqiy algebraning funksiyasi yoki Bul funksiyasi to’plami P</a:t>
            </a:r>
            <a:r>
              <a:rPr lang="uz-Latn-UZ" baseline="-25000" dirty="0" smtClean="0"/>
              <a:t>n</a:t>
            </a:r>
            <a:r>
              <a:rPr lang="uz-Latn-UZ" dirty="0" smtClean="0"/>
              <a:t> orqali belgilaymiz, ya’ni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uz-Latn-UZ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35100" y="642938"/>
            <a:ext cx="7499350" cy="5605462"/>
          </a:xfrm>
        </p:spPr>
        <p:txBody>
          <a:bodyPr>
            <a:normAutofit/>
          </a:bodyPr>
          <a:lstStyle/>
          <a:p>
            <a:pPr marL="365760" indent="-283464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sz="2700" dirty="0" smtClean="0"/>
              <a:t>Bir o’zgaruvchili funksiyalar 4 ta bo’lib, ular quyidagilar</a:t>
            </a:r>
            <a:r>
              <a:rPr lang="en-US" sz="2700" dirty="0" smtClean="0"/>
              <a:t>:</a:t>
            </a:r>
            <a:endParaRPr lang="uz-Latn-UZ" sz="2700" dirty="0" smtClean="0"/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z-Latn-UZ" sz="2700" dirty="0" smtClean="0"/>
              <a:t>f</a:t>
            </a:r>
            <a:r>
              <a:rPr lang="uz-Latn-UZ" sz="2700" baseline="-25000" dirty="0" smtClean="0"/>
              <a:t>0</a:t>
            </a:r>
            <a:r>
              <a:rPr lang="uz-Latn-UZ" sz="2700" dirty="0" smtClean="0"/>
              <a:t>(x)=0 – aynan nolga teng funksiya yoki aynan yolg’on funksiya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z-Latn-UZ" sz="2700" dirty="0" smtClean="0"/>
              <a:t>f</a:t>
            </a:r>
            <a:r>
              <a:rPr lang="uz-Latn-UZ" sz="2700" baseline="-25000" dirty="0" smtClean="0"/>
              <a:t>1</a:t>
            </a:r>
            <a:r>
              <a:rPr lang="uz-Latn-UZ" sz="2700" dirty="0" smtClean="0"/>
              <a:t>(x)=x – aynan funksiya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z-Latn-UZ" sz="2700" dirty="0" smtClean="0"/>
              <a:t> - inkor funksiya</a:t>
            </a:r>
          </a:p>
          <a:p>
            <a:pPr marL="596646" indent="-514350" fontAlgn="auto">
              <a:spcAft>
                <a:spcPts val="0"/>
              </a:spcAft>
              <a:buFont typeface="+mj-lt"/>
              <a:buAutoNum type="arabicPeriod"/>
              <a:defRPr/>
            </a:pPr>
            <a:r>
              <a:rPr lang="uz-Latn-UZ" sz="2700" dirty="0" smtClean="0"/>
              <a:t>f</a:t>
            </a:r>
            <a:r>
              <a:rPr lang="uz-Latn-UZ" sz="2700" baseline="-25000" dirty="0" smtClean="0"/>
              <a:t>3</a:t>
            </a:r>
            <a:r>
              <a:rPr lang="uz-Latn-UZ" sz="2700" dirty="0" smtClean="0"/>
              <a:t>(x)=1 – aynan birga teng funksiya yoki aynan chin funksiya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uz-Latn-UZ" sz="2700" dirty="0"/>
          </a:p>
        </p:txBody>
      </p:sp>
      <p:pic>
        <p:nvPicPr>
          <p:cNvPr id="11267" name="Рисунок 3"/>
          <p:cNvPicPr>
            <a:picLocks noChangeAspect="1" noChangeArrowheads="1"/>
          </p:cNvPicPr>
          <p:nvPr/>
        </p:nvPicPr>
        <p:blipFill>
          <a:blip r:embed="rId2">
            <a:lum bright="-10000" contrast="20000"/>
          </a:blip>
          <a:srcRect l="19276" t="58580" r="13989" b="17160"/>
          <a:stretch>
            <a:fillRect/>
          </a:stretch>
        </p:blipFill>
        <p:spPr bwMode="auto">
          <a:xfrm>
            <a:off x="1143000" y="4653137"/>
            <a:ext cx="7572375" cy="180020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Рисунок 5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 l="18942" t="27811" r="13658" b="36983"/>
          <a:stretch>
            <a:fillRect/>
          </a:stretch>
        </p:blipFill>
        <p:spPr bwMode="auto">
          <a:xfrm>
            <a:off x="899592" y="605628"/>
            <a:ext cx="7500937" cy="235743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2291" name="Рисунок 7"/>
          <p:cNvPicPr>
            <a:picLocks noChangeAspect="1" noChangeArrowheads="1"/>
          </p:cNvPicPr>
          <p:nvPr/>
        </p:nvPicPr>
        <p:blipFill>
          <a:blip r:embed="rId3">
            <a:lum bright="-10000" contrast="30000"/>
          </a:blip>
          <a:srcRect l="17870" t="35400" r="16982" b="9467"/>
          <a:stretch>
            <a:fillRect/>
          </a:stretch>
        </p:blipFill>
        <p:spPr bwMode="auto">
          <a:xfrm>
            <a:off x="899592" y="3501008"/>
            <a:ext cx="7429500" cy="295232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Рисунок 3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 l="19774" t="23964" r="15732" b="8876"/>
          <a:stretch>
            <a:fillRect/>
          </a:stretch>
        </p:blipFill>
        <p:spPr bwMode="auto">
          <a:xfrm>
            <a:off x="1043608" y="188640"/>
            <a:ext cx="7786687" cy="6000750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Рисунок 1"/>
          <p:cNvPicPr>
            <a:picLocks noChangeAspect="1" noChangeArrowheads="1"/>
          </p:cNvPicPr>
          <p:nvPr/>
        </p:nvPicPr>
        <p:blipFill>
          <a:blip r:embed="rId2"/>
          <a:srcRect l="18945" t="25444" r="14983" b="14201"/>
          <a:stretch>
            <a:fillRect/>
          </a:stretch>
        </p:blipFill>
        <p:spPr bwMode="auto">
          <a:xfrm>
            <a:off x="611560" y="404664"/>
            <a:ext cx="8143875" cy="6215062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35213" y="548680"/>
            <a:ext cx="8072437" cy="3571875"/>
          </a:xfrm>
        </p:spPr>
        <p:txBody>
          <a:bodyPr>
            <a:normAutofit fontScale="85000" lnSpcReduction="20000"/>
          </a:bodyPr>
          <a:lstStyle/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b="1" u="sng" dirty="0" smtClean="0"/>
              <a:t>Ta’rif</a:t>
            </a:r>
            <a:r>
              <a:rPr lang="uz-Latn-UZ" dirty="0" smtClean="0"/>
              <a:t>. Agar o’zgaruvchining shunday a</a:t>
            </a:r>
            <a:r>
              <a:rPr lang="uz-Latn-UZ" baseline="-25000" dirty="0" smtClean="0"/>
              <a:t>1</a:t>
            </a:r>
            <a:r>
              <a:rPr lang="uz-Latn-UZ" dirty="0" smtClean="0"/>
              <a:t>, a­</a:t>
            </a:r>
            <a:r>
              <a:rPr lang="uz-Latn-UZ" baseline="-25000" dirty="0" smtClean="0"/>
              <a:t>2</a:t>
            </a:r>
            <a:r>
              <a:rPr lang="uz-Latn-UZ" dirty="0" smtClean="0"/>
              <a:t>,...,a</a:t>
            </a:r>
            <a:r>
              <a:rPr lang="uz-Latn-UZ" baseline="-25000" dirty="0" smtClean="0"/>
              <a:t>i-1</a:t>
            </a:r>
            <a:r>
              <a:rPr lang="uz-Latn-UZ" dirty="0" smtClean="0"/>
              <a:t>,a</a:t>
            </a:r>
            <a:r>
              <a:rPr lang="uz-Latn-UZ" baseline="-25000" dirty="0" smtClean="0"/>
              <a:t>i</a:t>
            </a:r>
            <a:r>
              <a:rPr lang="uz-Latn-UZ" dirty="0" smtClean="0"/>
              <a:t>,...,a</a:t>
            </a:r>
            <a:r>
              <a:rPr lang="uz-Latn-UZ" baseline="-25000" dirty="0" smtClean="0"/>
              <a:t>n</a:t>
            </a:r>
            <a:r>
              <a:rPr lang="uz-Latn-UZ" dirty="0" smtClean="0"/>
              <a:t> qiymatlar majmuasi mavjud bo’lib, </a:t>
            </a:r>
            <a:endParaRPr lang="en-US" dirty="0" smtClean="0"/>
          </a:p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dirty="0" smtClean="0"/>
              <a:t>f(a</a:t>
            </a:r>
            <a:r>
              <a:rPr lang="uz-Latn-UZ" baseline="-25000" dirty="0" smtClean="0"/>
              <a:t>1</a:t>
            </a:r>
            <a:r>
              <a:rPr lang="uz-Latn-UZ" dirty="0" smtClean="0"/>
              <a:t>, a­</a:t>
            </a:r>
            <a:r>
              <a:rPr lang="uz-Latn-UZ" baseline="-25000" dirty="0" smtClean="0"/>
              <a:t>2</a:t>
            </a:r>
            <a:r>
              <a:rPr lang="uz-Latn-UZ" dirty="0" smtClean="0"/>
              <a:t>,...,a</a:t>
            </a:r>
            <a:r>
              <a:rPr lang="uz-Latn-UZ" baseline="-25000" dirty="0" smtClean="0"/>
              <a:t>i-1</a:t>
            </a:r>
            <a:r>
              <a:rPr lang="uz-Latn-UZ" dirty="0" smtClean="0"/>
              <a:t>,1,a</a:t>
            </a:r>
            <a:r>
              <a:rPr lang="uz-Latn-UZ" baseline="-25000" dirty="0" smtClean="0"/>
              <a:t>i</a:t>
            </a:r>
            <a:r>
              <a:rPr lang="uz-Latn-UZ" dirty="0" smtClean="0"/>
              <a:t>,...,a</a:t>
            </a:r>
            <a:r>
              <a:rPr lang="uz-Latn-UZ" baseline="-25000" dirty="0" smtClean="0"/>
              <a:t>n</a:t>
            </a:r>
            <a:r>
              <a:rPr lang="uz-Latn-UZ" dirty="0" smtClean="0"/>
              <a:t>)=f(a</a:t>
            </a:r>
            <a:r>
              <a:rPr lang="uz-Latn-UZ" baseline="-25000" dirty="0" smtClean="0"/>
              <a:t>1</a:t>
            </a:r>
            <a:r>
              <a:rPr lang="uz-Latn-UZ" dirty="0" smtClean="0"/>
              <a:t>, a­</a:t>
            </a:r>
            <a:r>
              <a:rPr lang="uz-Latn-UZ" baseline="-25000" dirty="0" smtClean="0"/>
              <a:t>2</a:t>
            </a:r>
            <a:r>
              <a:rPr lang="uz-Latn-UZ" dirty="0" smtClean="0"/>
              <a:t>,...,a</a:t>
            </a:r>
            <a:r>
              <a:rPr lang="uz-Latn-UZ" baseline="-25000" dirty="0" smtClean="0"/>
              <a:t>i-1</a:t>
            </a:r>
            <a:r>
              <a:rPr lang="uz-Latn-UZ" dirty="0" smtClean="0"/>
              <a:t>,0,a</a:t>
            </a:r>
            <a:r>
              <a:rPr lang="uz-Latn-UZ" baseline="-25000" dirty="0" smtClean="0"/>
              <a:t>i</a:t>
            </a:r>
            <a:r>
              <a:rPr lang="uz-Latn-UZ" dirty="0" smtClean="0"/>
              <a:t>,...,a</a:t>
            </a:r>
            <a:r>
              <a:rPr lang="uz-Latn-UZ" baseline="-25000" dirty="0" smtClean="0"/>
              <a:t>n</a:t>
            </a:r>
            <a:r>
              <a:rPr lang="uz-Latn-UZ" dirty="0" smtClean="0"/>
              <a:t>) munosabat bajarilsa, u vaqtda x</a:t>
            </a:r>
            <a:r>
              <a:rPr lang="uz-Latn-UZ" baseline="-25000" dirty="0" smtClean="0"/>
              <a:t>i</a:t>
            </a:r>
            <a:r>
              <a:rPr lang="uz-Latn-UZ" dirty="0" smtClean="0"/>
              <a:t> o’zgaruvchiga f(x</a:t>
            </a:r>
            <a:r>
              <a:rPr lang="uz-Latn-UZ" baseline="-25000" dirty="0" smtClean="0"/>
              <a:t>1</a:t>
            </a:r>
            <a:r>
              <a:rPr lang="uz-Latn-UZ" dirty="0" smtClean="0"/>
              <a:t>,x</a:t>
            </a:r>
            <a:r>
              <a:rPr lang="uz-Latn-UZ" baseline="-25000" dirty="0" smtClean="0"/>
              <a:t>2</a:t>
            </a:r>
            <a:r>
              <a:rPr lang="uz-Latn-UZ" dirty="0" smtClean="0"/>
              <a:t>,...,x</a:t>
            </a:r>
            <a:r>
              <a:rPr lang="uz-Latn-UZ" baseline="-25000" dirty="0" smtClean="0"/>
              <a:t>n</a:t>
            </a:r>
            <a:r>
              <a:rPr lang="uz-Latn-UZ" dirty="0" smtClean="0"/>
              <a:t>) funksiyaning nomuhim (sohta)  o’zgaruvchisi, agar </a:t>
            </a:r>
            <a:endParaRPr lang="en-US" dirty="0" smtClean="0"/>
          </a:p>
          <a:p>
            <a:pPr marL="95250" indent="-12700" fontAlgn="auto">
              <a:spcAft>
                <a:spcPts val="0"/>
              </a:spcAft>
              <a:buFont typeface="Wingdings 2"/>
              <a:buNone/>
              <a:defRPr/>
            </a:pPr>
            <a:r>
              <a:rPr lang="uz-Latn-UZ" dirty="0" smtClean="0"/>
              <a:t>f(a</a:t>
            </a:r>
            <a:r>
              <a:rPr lang="uz-Latn-UZ" baseline="-25000" dirty="0" smtClean="0"/>
              <a:t>1</a:t>
            </a:r>
            <a:r>
              <a:rPr lang="uz-Latn-UZ" dirty="0" smtClean="0"/>
              <a:t>, a­</a:t>
            </a:r>
            <a:r>
              <a:rPr lang="uz-Latn-UZ" baseline="-25000" dirty="0" smtClean="0"/>
              <a:t>2</a:t>
            </a:r>
            <a:r>
              <a:rPr lang="uz-Latn-UZ" dirty="0" smtClean="0"/>
              <a:t>,...,a</a:t>
            </a:r>
            <a:r>
              <a:rPr lang="uz-Latn-UZ" baseline="-25000" dirty="0" smtClean="0"/>
              <a:t>i-1</a:t>
            </a:r>
            <a:r>
              <a:rPr lang="uz-Latn-UZ" dirty="0" smtClean="0"/>
              <a:t>,1,a</a:t>
            </a:r>
            <a:r>
              <a:rPr lang="uz-Latn-UZ" baseline="-25000" dirty="0" smtClean="0"/>
              <a:t>i</a:t>
            </a:r>
            <a:r>
              <a:rPr lang="uz-Latn-UZ" dirty="0" smtClean="0"/>
              <a:t>,...,a</a:t>
            </a:r>
            <a:r>
              <a:rPr lang="uz-Latn-UZ" baseline="-25000" dirty="0" smtClean="0"/>
              <a:t>n</a:t>
            </a:r>
            <a:r>
              <a:rPr lang="uz-Latn-UZ" dirty="0" smtClean="0"/>
              <a:t>)≠f(a</a:t>
            </a:r>
            <a:r>
              <a:rPr lang="uz-Latn-UZ" baseline="-25000" dirty="0" smtClean="0"/>
              <a:t>1</a:t>
            </a:r>
            <a:r>
              <a:rPr lang="uz-Latn-UZ" dirty="0" smtClean="0"/>
              <a:t>, a­</a:t>
            </a:r>
            <a:r>
              <a:rPr lang="uz-Latn-UZ" baseline="-25000" dirty="0" smtClean="0"/>
              <a:t>2</a:t>
            </a:r>
            <a:r>
              <a:rPr lang="uz-Latn-UZ" dirty="0" smtClean="0"/>
              <a:t>,...,a</a:t>
            </a:r>
            <a:r>
              <a:rPr lang="uz-Latn-UZ" baseline="-25000" dirty="0" smtClean="0"/>
              <a:t>i-1</a:t>
            </a:r>
            <a:r>
              <a:rPr lang="uz-Latn-UZ" dirty="0" smtClean="0"/>
              <a:t>,0,a</a:t>
            </a:r>
            <a:r>
              <a:rPr lang="uz-Latn-UZ" baseline="-25000" dirty="0" smtClean="0"/>
              <a:t>i</a:t>
            </a:r>
            <a:r>
              <a:rPr lang="uz-Latn-UZ" dirty="0" smtClean="0"/>
              <a:t>,...,a</a:t>
            </a:r>
            <a:r>
              <a:rPr lang="uz-Latn-UZ" baseline="-25000" dirty="0" smtClean="0"/>
              <a:t>n</a:t>
            </a:r>
            <a:r>
              <a:rPr lang="uz-Latn-UZ" dirty="0" smtClean="0"/>
              <a:t>) munosabat bajarilsa, u vaqtda x</a:t>
            </a:r>
            <a:r>
              <a:rPr lang="uz-Latn-UZ" baseline="-25000" dirty="0" smtClean="0"/>
              <a:t>i</a:t>
            </a:r>
            <a:r>
              <a:rPr lang="uz-Latn-UZ" dirty="0" smtClean="0"/>
              <a:t> o’zgaruvchiga f(x</a:t>
            </a:r>
            <a:r>
              <a:rPr lang="uz-Latn-UZ" baseline="-25000" dirty="0" smtClean="0"/>
              <a:t>1</a:t>
            </a:r>
            <a:r>
              <a:rPr lang="uz-Latn-UZ" dirty="0" smtClean="0"/>
              <a:t>,x</a:t>
            </a:r>
            <a:r>
              <a:rPr lang="uz-Latn-UZ" baseline="-25000" dirty="0" smtClean="0"/>
              <a:t>2</a:t>
            </a:r>
            <a:r>
              <a:rPr lang="uz-Latn-UZ" dirty="0" smtClean="0"/>
              <a:t>,...,x</a:t>
            </a:r>
            <a:r>
              <a:rPr lang="uz-Latn-UZ" baseline="-25000" dirty="0" smtClean="0"/>
              <a:t>n</a:t>
            </a:r>
            <a:r>
              <a:rPr lang="uz-Latn-UZ" dirty="0" smtClean="0"/>
              <a:t>) funksiyaning muhim (sohta emas)  o’zgaruvchisi deb ataladi.</a:t>
            </a:r>
          </a:p>
          <a:p>
            <a:pPr marL="365760" indent="-283464" fontAlgn="auto">
              <a:spcAft>
                <a:spcPts val="0"/>
              </a:spcAft>
              <a:buFont typeface="Wingdings 2"/>
              <a:buChar char=""/>
              <a:defRPr/>
            </a:pPr>
            <a:endParaRPr lang="uz-Latn-UZ" dirty="0"/>
          </a:p>
        </p:txBody>
      </p:sp>
      <p:pic>
        <p:nvPicPr>
          <p:cNvPr id="15364" name="Рисунок 3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 l="19601" t="48817" r="26247" b="31361"/>
          <a:stretch>
            <a:fillRect/>
          </a:stretch>
        </p:blipFill>
        <p:spPr bwMode="auto">
          <a:xfrm>
            <a:off x="899592" y="4653136"/>
            <a:ext cx="7786687" cy="1785937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Рисунок 1"/>
          <p:cNvPicPr>
            <a:picLocks noChangeAspect="1" noChangeArrowheads="1"/>
          </p:cNvPicPr>
          <p:nvPr/>
        </p:nvPicPr>
        <p:blipFill>
          <a:blip r:embed="rId2">
            <a:lum bright="-10000" contrast="30000"/>
          </a:blip>
          <a:srcRect l="19276" t="29289" r="16644" b="24556"/>
          <a:stretch>
            <a:fillRect/>
          </a:stretch>
        </p:blipFill>
        <p:spPr bwMode="auto">
          <a:xfrm>
            <a:off x="683568" y="1772816"/>
            <a:ext cx="7929563" cy="4071938"/>
          </a:xfrm>
          <a:prstGeom prst="rect">
            <a:avLst/>
          </a:prstGeom>
          <a:ln w="2286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105</TotalTime>
  <Words>370</Words>
  <Application>Microsoft Office PowerPoint</Application>
  <PresentationFormat>Экран (4:3)</PresentationFormat>
  <Paragraphs>23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Трек</vt:lpstr>
      <vt:lpstr>Muhim va nomuhim o’zgaruvchilar. Elementar Bul funktsiyalari. Mantiqiy amallar. Mantiqiy elementlar</vt:lpstr>
      <vt:lpstr>Презентация PowerPoint</vt:lpstr>
      <vt:lpstr>1-savolga javob: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Home</dc:creator>
  <cp:lastModifiedBy>Home</cp:lastModifiedBy>
  <cp:revision>8</cp:revision>
  <dcterms:created xsi:type="dcterms:W3CDTF">2017-05-22T04:44:38Z</dcterms:created>
  <dcterms:modified xsi:type="dcterms:W3CDTF">2016-05-14T00:19:59Z</dcterms:modified>
</cp:coreProperties>
</file>